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1"/>
  </p:notesMasterIdLst>
  <p:sldIdLst>
    <p:sldId id="257" r:id="rId2"/>
    <p:sldId id="256" r:id="rId3"/>
    <p:sldId id="306" r:id="rId4"/>
    <p:sldId id="307" r:id="rId5"/>
    <p:sldId id="260" r:id="rId6"/>
    <p:sldId id="259" r:id="rId7"/>
    <p:sldId id="302" r:id="rId8"/>
    <p:sldId id="304" r:id="rId9"/>
    <p:sldId id="303" r:id="rId10"/>
    <p:sldId id="263" r:id="rId11"/>
    <p:sldId id="291" r:id="rId12"/>
    <p:sldId id="261" r:id="rId13"/>
    <p:sldId id="294" r:id="rId14"/>
    <p:sldId id="295" r:id="rId15"/>
    <p:sldId id="296" r:id="rId16"/>
    <p:sldId id="264" r:id="rId17"/>
    <p:sldId id="265" r:id="rId18"/>
    <p:sldId id="267" r:id="rId19"/>
    <p:sldId id="270" r:id="rId20"/>
    <p:sldId id="279" r:id="rId21"/>
    <p:sldId id="282" r:id="rId22"/>
    <p:sldId id="266" r:id="rId23"/>
    <p:sldId id="280" r:id="rId24"/>
    <p:sldId id="281" r:id="rId25"/>
    <p:sldId id="269" r:id="rId26"/>
    <p:sldId id="268" r:id="rId27"/>
    <p:sldId id="292" r:id="rId28"/>
    <p:sldId id="262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83" r:id="rId38"/>
    <p:sldId id="297" r:id="rId39"/>
    <p:sldId id="298" r:id="rId40"/>
    <p:sldId id="299" r:id="rId41"/>
    <p:sldId id="300" r:id="rId42"/>
    <p:sldId id="308" r:id="rId43"/>
    <p:sldId id="285" r:id="rId44"/>
    <p:sldId id="286" r:id="rId45"/>
    <p:sldId id="293" r:id="rId46"/>
    <p:sldId id="287" r:id="rId47"/>
    <p:sldId id="288" r:id="rId48"/>
    <p:sldId id="301" r:id="rId49"/>
    <p:sldId id="289" r:id="rId5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03B916-EDB8-4DEC-A724-587F89FD2123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79488F-13C5-4A70-B72B-27D85336D2D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a-IR" dirty="0" smtClean="0">
              <a:cs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DC8B99-DF57-4883-9ECF-877BCDBB58C2}" type="slidenum">
              <a:rPr lang="fa-IR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7BA2-AC1E-4587-88FE-6EE083EAA48F}" type="datetimeFigureOut">
              <a:rPr lang="fa-IR" smtClean="0"/>
              <a:pPr/>
              <a:t>03/06/1445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C3CB-2E2E-4223-BAFF-A790FAD1A62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pro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12.xml"/><Relationship Id="rId7" Type="http://schemas.openxmlformats.org/officeDocument/2006/relationships/slide" Target="slide3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2488" y="1865313"/>
            <a:ext cx="4951412" cy="2474912"/>
          </a:xfrm>
        </p:spPr>
        <p:txBody>
          <a:bodyPr/>
          <a:lstStyle/>
          <a:p>
            <a:pPr algn="ctr">
              <a:defRPr/>
            </a:pPr>
            <a:r>
              <a:rPr lang="en-US" sz="4050" dirty="0">
                <a:hlinkClick r:id="rId3"/>
              </a:rPr>
              <a:t>www.2pro.ir</a:t>
            </a:r>
            <a:endParaRPr lang="en-US" sz="4050" dirty="0"/>
          </a:p>
          <a:p>
            <a:pPr algn="ctr">
              <a:defRPr/>
            </a:pPr>
            <a:r>
              <a:rPr lang="fa-IR" sz="4050" dirty="0"/>
              <a:t>تو پروژه </a:t>
            </a:r>
          </a:p>
          <a:p>
            <a:pPr algn="ctr">
              <a:defRPr/>
            </a:pPr>
            <a:r>
              <a:rPr lang="fa-IR" sz="4050" dirty="0"/>
              <a:t>بزرگ ترین وب سایت پروژه و پایان نامه </a:t>
            </a:r>
            <a:endParaRPr lang="en-US" sz="4050" dirty="0"/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9D8B5B-F5B6-4F73-B4DA-35A89CE43016}" type="slidenum">
              <a:rPr lang="fa-IR"/>
              <a:pPr/>
              <a:t>1</a:t>
            </a:fld>
            <a:endParaRPr lang="fa-IR"/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cs typeface="A Noor" pitchFamily="2" charset="-78"/>
              </a:rPr>
              <a:t>فرم اظهار درخواست انشعاب</a:t>
            </a:r>
            <a:endParaRPr lang="fa-IR" dirty="0">
              <a:solidFill>
                <a:srgbClr val="002060"/>
              </a:solidFill>
              <a:cs typeface="A Noor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1285860"/>
          <a:ext cx="8001056" cy="5000660"/>
        </p:xfrm>
        <a:graphic>
          <a:graphicData uri="http://schemas.openxmlformats.org/drawingml/2006/table">
            <a:tbl>
              <a:tblPr/>
              <a:tblGrid>
                <a:gridCol w="8001056"/>
              </a:tblGrid>
              <a:tr h="5000660"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2" action="ppaction://hlinksldjump"/>
                        </a:rPr>
                        <a:t>فاصله افقی تیر برق تا محل نصب کنتور:............متر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fa-IR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  <a:hlinkClick r:id="rId3" action="ppaction://hlinksldjump"/>
                        </a:rPr>
                        <a:t>آیا حریم شبکه برق با ساختمان رعایت شده است : بلی</a:t>
                      </a:r>
                      <a:r>
                        <a:rPr lang="ar-SA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MS Mincho"/>
                          <a:hlinkClick r:id="rId3" action="ppaction://hlinksldjump"/>
                        </a:rPr>
                        <a:t>◯</a:t>
                      </a:r>
                      <a:r>
                        <a:rPr lang="ar-SA" sz="1400" u="sng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  <a:hlinkClick r:id="rId3" action="ppaction://hlinksldjump"/>
                        </a:rPr>
                        <a:t> </a:t>
                      </a:r>
                      <a:r>
                        <a:rPr lang="fa-IR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  <a:hlinkClick r:id="rId3" action="ppaction://hlinksldjump"/>
                        </a:rPr>
                        <a:t> خیر</a:t>
                      </a:r>
                      <a:r>
                        <a:rPr lang="ar-SA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MS Mincho"/>
                          <a:hlinkClick r:id="rId3" action="ppaction://hlinksldjump"/>
                        </a:rPr>
                        <a:t>◯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4" action="ppaction://hlinksldjump"/>
                        </a:rPr>
                        <a:t>ایا جهت رعایت ارتفاع استاندارد کابل  از خیابان / پیاده رو نیاز به نصب علمک می باشد: بلی 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Cambria Math"/>
                          <a:hlinkClick r:id="rId4" action="ppaction://hlinksldjump"/>
                        </a:rPr>
                        <a:t>◯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Arial"/>
                          <a:hlinkClick r:id="rId4" action="ppaction://hlinksldjump"/>
                        </a:rPr>
                        <a:t> 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4" action="ppaction://hlinksldjump"/>
                        </a:rPr>
                        <a:t>خیر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Cambria Math"/>
                          <a:hlinkClick r:id="rId4" action="ppaction://hlinksldjump"/>
                        </a:rPr>
                        <a:t>◯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latin typeface="Calibri"/>
                          <a:ea typeface="Calibri"/>
                          <a:cs typeface="Arial"/>
                          <a:hlinkClick r:id="rId5" action="ppaction://hlinksldjump"/>
                        </a:rPr>
                        <a:t>آیامحل ورودی  کابل به ساختمان سوراخ کاری شده است: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5" action="ppaction://hlinksldjump"/>
                        </a:rPr>
                        <a:t> بلی 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Cambria Math"/>
                          <a:hlinkClick r:id="rId5" action="ppaction://hlinksldjump"/>
                        </a:rPr>
                        <a:t>◯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Arial"/>
                          <a:hlinkClick r:id="rId5" action="ppaction://hlinksldjump"/>
                        </a:rPr>
                        <a:t> 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5" action="ppaction://hlinksldjump"/>
                        </a:rPr>
                        <a:t>خیر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Cambria Math"/>
                          <a:hlinkClick r:id="rId5" action="ppaction://hlinksldjump"/>
                        </a:rPr>
                        <a:t>◯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6" action="ppaction://hlinksldjump"/>
                        </a:rPr>
                        <a:t>آیا محل مناسبی در حیاط خانه (در ساختمانها یی که محل نصب در حیاط می باشد)</a:t>
                      </a:r>
                      <a:r>
                        <a:rPr lang="ar-SA" sz="1400" dirty="0">
                          <a:latin typeface="Calibri"/>
                          <a:ea typeface="Calibri"/>
                          <a:cs typeface="Arial"/>
                          <a:hlinkClick r:id="rId6" action="ppaction://hlinksldjump"/>
                        </a:rPr>
                        <a:t>  طاقچه/ تابلو/ کاور /جهت نصب کنتور تعبیه شده است: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6" action="ppaction://hlinksldjump"/>
                        </a:rPr>
                        <a:t> بلی 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Cambria Math"/>
                          <a:hlinkClick r:id="rId6" action="ppaction://hlinksldjump"/>
                        </a:rPr>
                        <a:t>◯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Arial"/>
                          <a:hlinkClick r:id="rId6" action="ppaction://hlinksldjump"/>
                        </a:rPr>
                        <a:t> 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6" action="ppaction://hlinksldjump"/>
                        </a:rPr>
                        <a:t>خیر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Cambria Math"/>
                          <a:hlinkClick r:id="rId6" action="ppaction://hlinksldjump"/>
                        </a:rPr>
                        <a:t>◯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7" action="ppaction://hlinksldjump"/>
                        </a:rPr>
                        <a:t>مشخصات شبکه موجود : شبکه کابل خود نگهدار/ سیمی و بصورت تکفاز /سه فاز می باشد .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</a:rPr>
                        <a:t>محل مورد نظر:  ساختمان درحال تکمیل / تکمیل شده / نیمه کاره / زمین خالی / غیره  ....... می باشد.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8" action="ppaction://hlinksldjump"/>
                        </a:rPr>
                        <a:t>فاصله استاندارد محل </a:t>
                      </a:r>
                      <a:r>
                        <a:rPr lang="fa-IR" sz="1400" dirty="0" smtClean="0">
                          <a:latin typeface="Calibri"/>
                          <a:ea typeface="Calibri"/>
                          <a:cs typeface="Arial"/>
                          <a:hlinkClick r:id="rId8" action="ppaction://hlinksldjump"/>
                        </a:rPr>
                        <a:t> عبور کابل  و محل نصب کنتور( ارتفاع نصب 175-200 سانتی مر از زمین) 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8" action="ppaction://hlinksldjump"/>
                        </a:rPr>
                        <a:t>با تاسیسات آب </a:t>
                      </a:r>
                      <a:r>
                        <a:rPr lang="fa-IR" sz="1400" dirty="0" smtClean="0">
                          <a:latin typeface="Calibri"/>
                          <a:ea typeface="Calibri"/>
                          <a:cs typeface="Arial"/>
                          <a:hlinkClick r:id="rId8" action="ppaction://hlinksldjump"/>
                        </a:rPr>
                        <a:t>و 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8" action="ppaction://hlinksldjump"/>
                        </a:rPr>
                        <a:t>گاز </a:t>
                      </a:r>
                      <a:r>
                        <a:rPr lang="fa-IR" sz="1400" dirty="0" smtClean="0">
                          <a:latin typeface="Calibri"/>
                          <a:ea typeface="Calibri"/>
                          <a:cs typeface="Arial"/>
                          <a:hlinkClick r:id="rId8" action="ppaction://hlinksldjump"/>
                        </a:rPr>
                        <a:t> 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8" action="ppaction://hlinksldjump"/>
                        </a:rPr>
                        <a:t>رعایت شده است: بلی 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Cambria Math"/>
                          <a:hlinkClick r:id="rId8" action="ppaction://hlinksldjump"/>
                        </a:rPr>
                        <a:t>◯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Arial"/>
                          <a:hlinkClick r:id="rId8" action="ppaction://hlinksldjump"/>
                        </a:rPr>
                        <a:t> </a:t>
                      </a: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  <a:hlinkClick r:id="rId8" action="ppaction://hlinksldjump"/>
                        </a:rPr>
                        <a:t>خیر</a:t>
                      </a:r>
                      <a:r>
                        <a:rPr lang="ar-SA" sz="1400" dirty="0">
                          <a:latin typeface="Calibri"/>
                          <a:ea typeface="Times New Roman"/>
                          <a:cs typeface="Cambria Math"/>
                          <a:hlinkClick r:id="rId8" action="ppaction://hlinksldjump"/>
                        </a:rPr>
                        <a:t>◯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just" rtl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fa-IR" sz="1400" dirty="0">
                          <a:latin typeface="Calibri"/>
                          <a:ea typeface="Calibri"/>
                          <a:cs typeface="Arial"/>
                        </a:rPr>
                        <a:t>محل نصب چاه ارت به فاصله ......متراژ از محل نصب انشعاب قرار دارد و بدون همبندی مقدار آن ..... اهم می باشد.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1-فاصله افقی تیر برق تا محل نصب کنتور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1857356" y="5643578"/>
            <a:ext cx="42862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1571604" y="5572140"/>
            <a:ext cx="428628" cy="35719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0" y="621505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1214422"/>
          </a:xfrm>
        </p:spPr>
        <p:txBody>
          <a:bodyPr/>
          <a:lstStyle/>
          <a:p>
            <a:r>
              <a:rPr lang="fa-IR" dirty="0" smtClean="0">
                <a:latin typeface="Andalus" pitchFamily="18" charset="-78"/>
                <a:cs typeface="Andalus" pitchFamily="18" charset="-78"/>
              </a:rPr>
              <a:t>2-حریم فشار ضعیف و فشار متوسط</a:t>
            </a:r>
            <a:endParaRPr lang="fa-I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 descr="http://s3.picofile.com/file/7381475806/1223.jp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-Point Star 6"/>
          <p:cNvSpPr/>
          <p:nvPr/>
        </p:nvSpPr>
        <p:spPr>
          <a:xfrm>
            <a:off x="6929454" y="4071942"/>
            <a:ext cx="1357322" cy="10715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1.3 m</a:t>
            </a:r>
            <a:endParaRPr lang="fa-IR" dirty="0"/>
          </a:p>
        </p:txBody>
      </p:sp>
      <p:sp>
        <p:nvSpPr>
          <p:cNvPr id="8" name="7-Point Star 7"/>
          <p:cNvSpPr/>
          <p:nvPr/>
        </p:nvSpPr>
        <p:spPr>
          <a:xfrm>
            <a:off x="1714480" y="4214818"/>
            <a:ext cx="1357322" cy="10715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2.1 m</a:t>
            </a:r>
            <a:endParaRPr lang="fa-IR" dirty="0"/>
          </a:p>
        </p:txBody>
      </p:sp>
      <p:sp>
        <p:nvSpPr>
          <p:cNvPr id="9" name="Multiply 8"/>
          <p:cNvSpPr/>
          <p:nvPr/>
        </p:nvSpPr>
        <p:spPr>
          <a:xfrm>
            <a:off x="7072330" y="3357562"/>
            <a:ext cx="714380" cy="71438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Multiply 9"/>
          <p:cNvSpPr/>
          <p:nvPr/>
        </p:nvSpPr>
        <p:spPr>
          <a:xfrm>
            <a:off x="2071670" y="3357562"/>
            <a:ext cx="714380" cy="71438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حریم فشار ضعیف</a:t>
            </a:r>
            <a:br>
              <a:rPr lang="fa-IR" dirty="0" smtClean="0"/>
            </a:br>
            <a:r>
              <a:rPr lang="fa-IR" dirty="0" smtClean="0"/>
              <a:t> کابل خود نگهدار غیر قابل دسترسی 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32156"/>
            <a:ext cx="8501122" cy="528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حریم فشار ضعیف</a:t>
            </a:r>
            <a:br>
              <a:rPr lang="fa-IR" dirty="0" smtClean="0"/>
            </a:br>
            <a:r>
              <a:rPr lang="fa-IR" dirty="0" smtClean="0"/>
              <a:t>کابل خودنگهدار با قابلیت دسترسی</a:t>
            </a:r>
            <a:endParaRPr lang="fa-I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2153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خلاصه مطالب حریم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3000" dirty="0" smtClean="0"/>
              <a:t>فشار متوسط حداقل باید به طور افقی 210 سانتی متر باشد</a:t>
            </a:r>
          </a:p>
          <a:p>
            <a:r>
              <a:rPr lang="fa-IR" sz="3000" dirty="0" smtClean="0"/>
              <a:t>فشار ضعیف سیمی حداقل باید به طور افقی 130 سانتی متر باشد</a:t>
            </a:r>
          </a:p>
          <a:p>
            <a:pPr algn="ctr"/>
            <a:r>
              <a:rPr lang="fa-IR" sz="3000" dirty="0" smtClean="0"/>
              <a:t>فشار ضعیف با کابل خود نگهدار در محل قابل دسترسی              بایستی حداقل 90 سانتی متر باشد</a:t>
            </a:r>
          </a:p>
          <a:p>
            <a:pPr algn="ctr"/>
            <a:r>
              <a:rPr lang="fa-IR" sz="3000" dirty="0" smtClean="0"/>
              <a:t>فشار ضعیف با کابل خود نگهداردر محل غیر قابل دسترسی </a:t>
            </a:r>
          </a:p>
          <a:p>
            <a:pPr algn="ctr">
              <a:buNone/>
            </a:pPr>
            <a:r>
              <a:rPr lang="fa-IR" sz="3000" dirty="0" smtClean="0"/>
              <a:t>بایستی حداقل 50 سانتی متر باشد</a:t>
            </a:r>
            <a:endParaRPr lang="fa-IR" sz="30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3-ارتفاع نصب کابل سرویس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01056" cy="521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3-1- نصب علمک</a:t>
            </a:r>
            <a:endParaRPr lang="fa-IR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1428736"/>
            <a:ext cx="71438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atin typeface="AcadEref" pitchFamily="2" charset="0"/>
              </a:rPr>
              <a:t>3-2علمک واگذاری انشعاب</a:t>
            </a:r>
            <a:endParaRPr lang="fa-IR" dirty="0">
              <a:latin typeface="AcadEref" pitchFamily="2" charset="0"/>
            </a:endParaRPr>
          </a:p>
        </p:txBody>
      </p:sp>
      <p:pic>
        <p:nvPicPr>
          <p:cNvPr id="1026" name="Picture 2" descr="C:\Users\user1254\Desktop\عکس تابلو کنتور سه فاز\۲۰۲۲۱۲۰۴_۱۵۴۲۵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814393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3-3- قلاب نصب وینج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428596" y="1429323"/>
            <a:ext cx="8286808" cy="50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8800" dirty="0" smtClean="0">
                <a:solidFill>
                  <a:srgbClr val="00B050"/>
                </a:solidFill>
                <a:latin typeface="Aparajita" pitchFamily="34" charset="0"/>
                <a:cs typeface="B Nazanin" pitchFamily="2" charset="-78"/>
              </a:rPr>
              <a:t>عنوان دوره</a:t>
            </a:r>
            <a:endParaRPr lang="fa-IR" sz="8800" dirty="0">
              <a:solidFill>
                <a:srgbClr val="00B050"/>
              </a:solidFill>
              <a:latin typeface="Aparajita" pitchFamily="34" charset="0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a-IR" sz="6600" b="1" dirty="0" smtClean="0">
              <a:latin typeface="Lutos"/>
              <a:cs typeface="B Lotus" pitchFamily="2" charset="-78"/>
            </a:endParaRPr>
          </a:p>
          <a:p>
            <a:pPr algn="ctr">
              <a:buNone/>
            </a:pPr>
            <a:r>
              <a:rPr lang="fa-IR" sz="6600" b="1" dirty="0" smtClean="0">
                <a:latin typeface="Lutos"/>
                <a:cs typeface="B Lotus" pitchFamily="2" charset="-78"/>
              </a:rPr>
              <a:t>بازدید و بازرسی محل جهت  واگذاری انشعاب برق</a:t>
            </a:r>
            <a:endParaRPr lang="fa-I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3-4-علمک</a:t>
            </a:r>
            <a:endParaRPr lang="fa-IR" dirty="0"/>
          </a:p>
        </p:txBody>
      </p:sp>
      <p:pic>
        <p:nvPicPr>
          <p:cNvPr id="1026" name="Picture 2" descr="C:\Users\user1254\Desktop\New folder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428736"/>
            <a:ext cx="8215370" cy="5143536"/>
          </a:xfrm>
          <a:prstGeom prst="rect">
            <a:avLst/>
          </a:prstGeom>
          <a:noFill/>
        </p:spPr>
      </p:pic>
      <p:sp>
        <p:nvSpPr>
          <p:cNvPr id="5" name="Flowchart: Process 4"/>
          <p:cNvSpPr/>
          <p:nvPr/>
        </p:nvSpPr>
        <p:spPr>
          <a:xfrm>
            <a:off x="4857752" y="4786322"/>
            <a:ext cx="3143272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برای انشعاب تکفاز= 32 میلیمتر</a:t>
            </a:r>
          </a:p>
          <a:p>
            <a:pPr algn="ctr"/>
            <a:r>
              <a:rPr lang="fa-IR" dirty="0" smtClean="0"/>
              <a:t>برای انشعاب سه فاز=40میلیمتر</a:t>
            </a:r>
            <a:endParaRPr lang="fa-IR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215074" y="421481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500034" y="1571612"/>
            <a:ext cx="3143272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طول علمک ها بسته به نیاز</a:t>
            </a:r>
          </a:p>
          <a:p>
            <a:pPr algn="ctr"/>
            <a:r>
              <a:rPr lang="fa-IR" dirty="0" smtClean="0"/>
              <a:t>( 2- 2.5 )متر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4- محل ورودی کابل به ساختمان </a:t>
            </a:r>
            <a:endParaRPr lang="fa-IR" dirty="0"/>
          </a:p>
        </p:txBody>
      </p:sp>
      <p:pic>
        <p:nvPicPr>
          <p:cNvPr id="4098" name="Picture 2" descr="\\PC1099\Moshtarak\عکس تابلو کنتور سه فاز\New folder (2)\۲۰۲۲۱۲۰۷_۱۰۳۸۲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50006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643050"/>
            <a:ext cx="264320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قطر لوله نباید از 2اینچ کمتر باشد</a:t>
            </a:r>
            <a:endParaRPr lang="fa-IR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214678" y="2357430"/>
            <a:ext cx="278608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+mn-cs"/>
              </a:rPr>
              <a:t>5-1-محل مناسب جهت نصب کنتور</a:t>
            </a:r>
            <a:endParaRPr lang="fa-IR" dirty="0">
              <a:cs typeface="+mn-cs"/>
            </a:endParaRPr>
          </a:p>
        </p:txBody>
      </p:sp>
      <p:pic>
        <p:nvPicPr>
          <p:cNvPr id="2050" name="Picture 2" descr="C:\Users\user1254\Desktop\عکس تابلو کنتور سه فاز\۲۰۲۲۱۲۰۴_۱۵۴۸۳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57256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5-2- محل مناسب جهت نصب کنتور</a:t>
            </a:r>
            <a:endParaRPr lang="fa-IR" dirty="0"/>
          </a:p>
        </p:txBody>
      </p:sp>
      <p:pic>
        <p:nvPicPr>
          <p:cNvPr id="2050" name="Picture 2" descr="\\PC1099\Moshtarak\عکس تابلو کنتور سه فاز\New folder (2)\۲۰۲۲۱۲۰۷_۱۳۳۴۴۵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398570"/>
            <a:ext cx="8501122" cy="495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5-3- محل مناسب جهت نصب کنتور</a:t>
            </a:r>
            <a:endParaRPr lang="fa-IR" dirty="0"/>
          </a:p>
        </p:txBody>
      </p:sp>
      <p:pic>
        <p:nvPicPr>
          <p:cNvPr id="3075" name="Picture 3" descr="\\PC1099\Moshtarak\عکس تابلو کنتور سه فاز\New folder (2)\۲۰۲۲۱۲۰۷_۱۰۳۸۱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92961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5-4- کاور</a:t>
            </a:r>
            <a:r>
              <a:rPr lang="fa-IR" dirty="0" smtClean="0">
                <a:cs typeface="A Noor" pitchFamily="2" charset="-78"/>
              </a:rPr>
              <a:t> کنتور</a:t>
            </a:r>
            <a:endParaRPr lang="fa-IR" dirty="0">
              <a:cs typeface="A Noor" pitchFamily="2" charset="-78"/>
            </a:endParaRPr>
          </a:p>
        </p:txBody>
      </p:sp>
      <p:pic>
        <p:nvPicPr>
          <p:cNvPr id="3074" name="Picture 2" descr="C:\Users\user1254\Desktop\عکس تابلو کنتور سه فاز\۲۰۲۲۱۲۰۴_۱۵۴۳۳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2314" y="1571612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5-5- کاور</a:t>
            </a:r>
            <a:endParaRPr lang="fa-IR" dirty="0"/>
          </a:p>
        </p:txBody>
      </p:sp>
      <p:pic>
        <p:nvPicPr>
          <p:cNvPr id="4098" name="Picture 2" descr="C:\Users\user1254\Desktop\ac1fd95fc355000f8eaa33aed427010c59fba90d_16209481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143932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ابعاد کاورو یا پیلار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1- اگر انشعابات ( حداکثر تا سه انشعاب ) باشد</a:t>
            </a:r>
          </a:p>
          <a:p>
            <a:pPr>
              <a:buNone/>
            </a:pPr>
            <a:r>
              <a:rPr lang="en-US" dirty="0" smtClean="0"/>
              <a:t>10+N*20         </a:t>
            </a:r>
            <a:r>
              <a:rPr lang="fa-IR" dirty="0" smtClean="0"/>
              <a:t>سانتی متر</a:t>
            </a:r>
            <a:r>
              <a:rPr lang="en-US" dirty="0" smtClean="0"/>
              <a:t> </a:t>
            </a:r>
            <a:r>
              <a:rPr lang="fa-IR" dirty="0" smtClean="0"/>
              <a:t>= طول مفید پیلار/کاور/طاقچه</a:t>
            </a:r>
          </a:p>
          <a:p>
            <a:pPr>
              <a:buNone/>
            </a:pPr>
            <a:r>
              <a:rPr lang="fa-IR" dirty="0" smtClean="0"/>
              <a:t>                20  سانتی متر = عمق مفید پیلار/کاور/طاقچه</a:t>
            </a:r>
          </a:p>
          <a:p>
            <a:pPr>
              <a:buNone/>
            </a:pPr>
            <a:r>
              <a:rPr lang="fa-IR" dirty="0" smtClean="0"/>
              <a:t>               </a:t>
            </a:r>
            <a:r>
              <a:rPr lang="fa-IR" dirty="0" smtClean="0"/>
              <a:t>65  </a:t>
            </a:r>
            <a:r>
              <a:rPr lang="fa-IR" dirty="0" smtClean="0"/>
              <a:t>سانتی متر = ارتفاع مفید پیلار/کاور/طاقچه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en-US" dirty="0" smtClean="0"/>
              <a:t>=N </a:t>
            </a:r>
            <a:r>
              <a:rPr lang="fa-IR" dirty="0" smtClean="0"/>
              <a:t>تعداد کنتور ها</a:t>
            </a:r>
          </a:p>
          <a:p>
            <a:pPr>
              <a:buNone/>
            </a:pPr>
            <a:endParaRPr lang="fa-IR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/>
              <a:t>برقرار انشعاب از طریق  کابل سرویس زمینی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نوع شبکه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نوع شبکه توزیع</a:t>
            </a:r>
          </a:p>
          <a:p>
            <a:r>
              <a:rPr lang="fa-IR" dirty="0" smtClean="0"/>
              <a:t>1- هوایی</a:t>
            </a:r>
          </a:p>
          <a:p>
            <a:pPr>
              <a:buNone/>
            </a:pPr>
            <a:r>
              <a:rPr lang="fa-IR" dirty="0" smtClean="0"/>
              <a:t>     1-1- شبکه سیمی</a:t>
            </a:r>
          </a:p>
          <a:p>
            <a:pPr>
              <a:buNone/>
            </a:pPr>
            <a:r>
              <a:rPr lang="fa-IR" dirty="0" smtClean="0"/>
              <a:t>     1-2-1- کابل خودنگهدار</a:t>
            </a:r>
          </a:p>
          <a:p>
            <a:pPr>
              <a:buNone/>
            </a:pPr>
            <a:r>
              <a:rPr lang="fa-IR" dirty="0" smtClean="0"/>
              <a:t>     1-2-2- کابل مسنجردار</a:t>
            </a:r>
          </a:p>
          <a:p>
            <a:r>
              <a:rPr lang="fa-IR" dirty="0" smtClean="0"/>
              <a:t>2- زمینی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عنوان پروژه :چابک سازی فرایند فروش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3600" b="1" dirty="0" smtClean="0"/>
              <a:t>ارگان /دفاتر/ مرتبط با موضوع</a:t>
            </a:r>
          </a:p>
          <a:p>
            <a:pPr algn="ctr">
              <a:buNone/>
            </a:pPr>
            <a:endParaRPr lang="fa-IR" sz="3600" b="1" dirty="0" smtClean="0"/>
          </a:p>
          <a:p>
            <a:r>
              <a:rPr lang="fa-IR" dirty="0" smtClean="0"/>
              <a:t>1- متقاضیان</a:t>
            </a:r>
          </a:p>
          <a:p>
            <a:r>
              <a:rPr lang="fa-IR" dirty="0" smtClean="0"/>
              <a:t>2- شرکت توزیع برق</a:t>
            </a:r>
          </a:p>
          <a:p>
            <a:r>
              <a:rPr lang="fa-IR" dirty="0" smtClean="0"/>
              <a:t>3- سازمان نظام مهندسی</a:t>
            </a:r>
          </a:p>
          <a:p>
            <a:r>
              <a:rPr lang="fa-IR" dirty="0" smtClean="0"/>
              <a:t>4- دفاتر خدمات دولت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مشخصات شبکه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1- شبکه تکفاز </a:t>
            </a:r>
          </a:p>
          <a:p>
            <a:r>
              <a:rPr lang="fa-IR" dirty="0" smtClean="0"/>
              <a:t>این شبکه معمولا داری سه سیم می باشد که گاها بصورت دوسیمه هم وجود دارد.</a:t>
            </a:r>
          </a:p>
          <a:p>
            <a:r>
              <a:rPr lang="fa-IR" dirty="0" smtClean="0"/>
              <a:t>2- شبکه دو فاز</a:t>
            </a:r>
          </a:p>
          <a:p>
            <a:r>
              <a:rPr lang="fa-IR" dirty="0" smtClean="0"/>
              <a:t>این شبکه معمولا چهارسیمه می باشد ولی گاها بصورت سه سیمه وجود دارد.</a:t>
            </a:r>
          </a:p>
          <a:p>
            <a:r>
              <a:rPr lang="fa-IR" dirty="0" smtClean="0"/>
              <a:t>3- شبکه سه فاز</a:t>
            </a:r>
          </a:p>
          <a:p>
            <a:r>
              <a:rPr lang="fa-IR" dirty="0" smtClean="0"/>
              <a:t>این شبکه معمولا 5 سیمه می باشد و گاها بصورت چهار سیمه وجود دارد.</a:t>
            </a:r>
          </a:p>
          <a:p>
            <a:r>
              <a:rPr lang="fa-IR" dirty="0" smtClean="0"/>
              <a:t>تبصره: 1- کابلهای خود نگهدار معمولا بصورت 5 سیمه می باشد.</a:t>
            </a:r>
          </a:p>
          <a:p>
            <a:pPr>
              <a:buNone/>
            </a:pPr>
            <a:r>
              <a:rPr lang="fa-IR" dirty="0" smtClean="0"/>
              <a:t>              2- شبکه های دوسیمه در بعضی نقاط فقط جهت روشنایی احداث شده و شبکه عمومی نمی باشند.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آرایش شبکه فشار ضعیف هوایی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نول + روشنایی معابر + فازهای شبکه 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8001056" cy="403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کابل خودنگهدار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a-IR" dirty="0" smtClean="0"/>
              <a:t>کابل خودنگهدار شش رشته- این نوع کابل ها ، معمولاً از سه رشته سیم با سطح مقطع یکسان به عنوان فاز ، یک رشته سیم به عنوان نول ، یک رشته سیم به عنوان روشنایی و یک رشته سیم نگهدارنده تشکیل می شود . نحوه مشخص کردن سایز و نوع کابل خود نگهدار به شکل زیر می باشد :</a:t>
            </a:r>
            <a:br>
              <a:rPr lang="fa-IR" dirty="0" smtClean="0"/>
            </a:br>
            <a:r>
              <a:rPr lang="fa-IR" dirty="0" smtClean="0"/>
              <a:t>الف-</a:t>
            </a:r>
            <a:r>
              <a:rPr lang="en-US" dirty="0" smtClean="0"/>
              <a:t> ) </a:t>
            </a:r>
            <a:r>
              <a:rPr lang="fa-IR" dirty="0" smtClean="0"/>
              <a:t>مسنجر ) + ( نول ) + ( روشنایی ) + ( فاز ) 3</a:t>
            </a:r>
            <a:r>
              <a:rPr lang="en-US" dirty="0" smtClean="0"/>
              <a:t>x</a:t>
            </a:r>
            <a:endParaRPr lang="fa-IR" dirty="0" smtClean="0"/>
          </a:p>
          <a:p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   ب-     مشترک + ( روشنایی ) + ( فاز ) 3</a:t>
            </a:r>
            <a:r>
              <a:rPr lang="en-US" dirty="0" smtClean="0"/>
              <a:t>x</a:t>
            </a:r>
            <a:endParaRPr lang="fa-IR" dirty="0" smtClean="0"/>
          </a:p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جنس هادی ها ( فاز ، نول و روشنایی ) از آلومینیوم و جنس نگهدارنده ، فولاد گالوانیزه می باشد . تمامی رشته ها با مواد </a:t>
            </a:r>
            <a:r>
              <a:rPr lang="en-US" dirty="0" smtClean="0"/>
              <a:t>XLPE ) </a:t>
            </a:r>
            <a:r>
              <a:rPr lang="fa-IR" dirty="0" smtClean="0"/>
              <a:t>از خانواده پلی اتیلن ) به رنگ مشکی که دارای ویژگی های کاربردی بهتری نسبت به </a:t>
            </a:r>
            <a:r>
              <a:rPr lang="en-US" dirty="0" smtClean="0"/>
              <a:t>PVC </a:t>
            </a:r>
            <a:r>
              <a:rPr lang="fa-IR" dirty="0" smtClean="0"/>
              <a:t>می باشد عایق شده و پس از عایق شدن در اتاق بخار تحت دما و فشار بالا کراس لینک می شوند. عمل کراس لینک در بهبود خواص الکتریکی، مکانیکی و مقاوم بودن در برابر اشعه فرا بنفش کابل تاثیر به سزایی دارد . در کابل خود نگهدار رشته نگهدارنده عهده دار تحمل تمام نیروهای مکانیکی است . در کابلهای پنج سیمه می توان رشته نول با مسنجر را تواما با استفاده از آلومینیوم آلیاژی و یا به شکل </a:t>
            </a:r>
            <a:r>
              <a:rPr lang="en-US" dirty="0" smtClean="0"/>
              <a:t>ACSR </a:t>
            </a:r>
            <a:r>
              <a:rPr lang="fa-IR" dirty="0" smtClean="0"/>
              <a:t>استفاده کرد.</a:t>
            </a:r>
            <a:endParaRPr lang="fa-IR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786578" y="2357430"/>
            <a:ext cx="571504" cy="157163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کابل خودنگهدار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C:\Users\user1254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143932" cy="5000659"/>
          </a:xfrm>
          <a:prstGeom prst="rect">
            <a:avLst/>
          </a:prstGeom>
          <a:noFill/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کابل خودنگهدار</a:t>
            </a:r>
            <a:endParaRPr lang="fa-IR" dirty="0"/>
          </a:p>
        </p:txBody>
      </p:sp>
      <p:pic>
        <p:nvPicPr>
          <p:cNvPr id="3074" name="Picture 2" descr="C:\Users\user1254\Desktop\کابل-خودنگهدار-پنج-رشته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کابل خودنگهدار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C:\Users\user1254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شبکه با کابل خود نگهدار</a:t>
            </a:r>
            <a:endParaRPr lang="fa-IR" dirty="0"/>
          </a:p>
        </p:txBody>
      </p:sp>
      <p:pic>
        <p:nvPicPr>
          <p:cNvPr id="6147" name="Picture 3" descr="C:\Users\user1254\Desktop\۲۰۲۱۰۲۱۹_۱۹۳۷۴۸_کابل_خود_نگه_دا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آرایشهای شبکه 20 کیلو ولت</a:t>
            </a:r>
            <a:endParaRPr lang="fa-IR" dirty="0"/>
          </a:p>
        </p:txBody>
      </p:sp>
      <p:pic>
        <p:nvPicPr>
          <p:cNvPr id="1026" name="Picture 2" descr="C:\Users\user1254\Desktop\download (4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71966" cy="2143140"/>
          </a:xfrm>
          <a:prstGeom prst="rect">
            <a:avLst/>
          </a:prstGeom>
          <a:noFill/>
        </p:spPr>
      </p:pic>
      <p:pic>
        <p:nvPicPr>
          <p:cNvPr id="1027" name="Picture 3" descr="C:\Users\user1254\Desktop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286280" cy="2138363"/>
          </a:xfrm>
          <a:prstGeom prst="rect">
            <a:avLst/>
          </a:prstGeom>
          <a:noFill/>
        </p:spPr>
      </p:pic>
      <p:pic>
        <p:nvPicPr>
          <p:cNvPr id="1028" name="Picture 4" descr="C:\Users\user1254\Desktop\download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4000528" cy="2786082"/>
          </a:xfrm>
          <a:prstGeom prst="rect">
            <a:avLst/>
          </a:prstGeom>
          <a:noFill/>
        </p:spPr>
      </p:pic>
      <p:pic>
        <p:nvPicPr>
          <p:cNvPr id="1029" name="Picture 5" descr="C:\Users\user1254\Desktop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14752"/>
            <a:ext cx="4357718" cy="2786082"/>
          </a:xfrm>
          <a:prstGeom prst="rect">
            <a:avLst/>
          </a:prstGeom>
          <a:noFill/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روشهای شناسایی شبکه فشار ضعیف از فشار متوسط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1- از روی ایزولاتور ( مقره)</a:t>
            </a:r>
          </a:p>
          <a:p>
            <a:r>
              <a:rPr lang="fa-IR" dirty="0" smtClean="0"/>
              <a:t>2- از روی نوع هادی </a:t>
            </a:r>
          </a:p>
          <a:p>
            <a:r>
              <a:rPr lang="fa-IR" dirty="0" smtClean="0"/>
              <a:t>3-از روی تاور</a:t>
            </a:r>
          </a:p>
          <a:p>
            <a:r>
              <a:rPr lang="fa-IR" dirty="0" smtClean="0"/>
              <a:t>4- از روی انشعاب </a:t>
            </a:r>
          </a:p>
          <a:p>
            <a:r>
              <a:rPr lang="fa-IR" dirty="0" smtClean="0"/>
              <a:t>5- از روی نوع آرایش</a:t>
            </a:r>
          </a:p>
          <a:p>
            <a:r>
              <a:rPr lang="fa-IR" dirty="0" smtClean="0"/>
              <a:t>6- از روی محل قرار گیری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حریم تاسیسات الکتریکی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محل نصب کنتور و مسیر کابل انشعاب در ورود به ساختمان و مسیر عبور کابل تا کنتور و نیز محل نصب کنتور باید دور از وسایل و تاسیسات مانند لوله هاي آب وفاضلاب  وهمچنین لوله هاي گازوکنتور مربوطه باشد .</a:t>
            </a:r>
          </a:p>
          <a:p>
            <a:r>
              <a:rPr lang="fa-IR" dirty="0" smtClean="0"/>
              <a:t>حداقل فاصله تابلو کنتور از تاسیسات آب و گاز 50 </a:t>
            </a:r>
            <a:r>
              <a:rPr lang="fa-IR" smtClean="0"/>
              <a:t>سانتی متر.</a:t>
            </a:r>
            <a:endParaRPr lang="fa-IR" dirty="0" smtClean="0"/>
          </a:p>
          <a:p>
            <a:r>
              <a:rPr lang="fa-IR" dirty="0" smtClean="0"/>
              <a:t>- حداقل فاصله کابل سرویس از لوله گاز 10 سانتیمتر و ازلوله آب و فاضلاب 30 سانتیمتر و از کنتور گاز 50 سانتیمتر باید باشد.</a:t>
            </a:r>
          </a:p>
          <a:p>
            <a:r>
              <a:rPr lang="fa-IR" dirty="0" smtClean="0"/>
              <a:t>- فاصله کنتور از لوله گاز و لوله آب و فاضلاب و کنتور گاز حداقل باید 50 سانتیمتر باشد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عنوان پروژه :چابک سازی فرایند فروش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a-IR" sz="3600" b="1" dirty="0" smtClean="0"/>
              <a:t>مشکلاتی که در روش جاری داریم</a:t>
            </a:r>
          </a:p>
          <a:p>
            <a:r>
              <a:rPr lang="fa-IR" dirty="0" smtClean="0"/>
              <a:t>1- طولانی بودن زمان واگذاری انشعاب</a:t>
            </a:r>
          </a:p>
          <a:p>
            <a:r>
              <a:rPr lang="fa-IR" dirty="0" smtClean="0"/>
              <a:t>1-1- نبود پرسنل کافی جهت بازدید انشعاب</a:t>
            </a:r>
          </a:p>
          <a:p>
            <a:r>
              <a:rPr lang="fa-IR" dirty="0" smtClean="0"/>
              <a:t>1-2- نبود پرسنل کافی جهت نصب انشعاب</a:t>
            </a:r>
          </a:p>
          <a:p>
            <a:r>
              <a:rPr lang="fa-IR" dirty="0" smtClean="0"/>
              <a:t>1-3- محدویت زمانی پرسنل</a:t>
            </a:r>
          </a:p>
          <a:p>
            <a:r>
              <a:rPr lang="fa-IR" dirty="0" smtClean="0"/>
              <a:t>2- تحمیل هزینه های سلیقی در ایجاد سیستم اتصال زمین به متقاضیان.</a:t>
            </a:r>
          </a:p>
          <a:p>
            <a:r>
              <a:rPr lang="fa-IR" dirty="0" smtClean="0"/>
              <a:t>3- وجود دستورالعمل های متفاوت در خصوص فروش انشعاب که موجب دور زدن قوانین می شود</a:t>
            </a:r>
          </a:p>
          <a:p>
            <a:r>
              <a:rPr lang="fa-IR" dirty="0" smtClean="0"/>
              <a:t>4- و غیره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حریم تاسیسات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394336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9379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ارتفاع نصب کنتور</a:t>
            </a:r>
            <a:br>
              <a:rPr lang="fa-IR" dirty="0" smtClean="0"/>
            </a:br>
            <a:r>
              <a:rPr lang="fa-IR" dirty="0" smtClean="0"/>
              <a:t>حداقل 175 و حداکثر 200 سانتی باید باشد</a:t>
            </a:r>
            <a:endParaRPr lang="fa-IR" dirty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0" y="6215058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7786742" cy="462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انتخاب سیستم اتصال زمین</a:t>
            </a:r>
            <a:endParaRPr lang="fa-IR" dirty="0"/>
          </a:p>
        </p:txBody>
      </p:sp>
      <p:pic>
        <p:nvPicPr>
          <p:cNvPr id="4" name="Content Placeholder 3" descr="C:\Users\user974\Downloads\16682312387637851767606650995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تهیه کروکی محل</a:t>
            </a:r>
            <a:endParaRPr lang="fa-I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7169"/>
            <a:ext cx="8429684" cy="49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محاسبه تعداد انشعابات مورد نیاز</a:t>
            </a:r>
            <a:endParaRPr lang="fa-I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8229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چه زمانی نیاز به تابلو کنتور خواهد بود؟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/>
              <a:t>زمانی که تعداد انشعابات مورد نیاز یک مجتمع بیش از سه انشعاب باشد</a:t>
            </a:r>
          </a:p>
          <a:p>
            <a:pPr algn="just"/>
            <a:r>
              <a:rPr lang="fa-IR" dirty="0" smtClean="0"/>
              <a:t>تبصره: اگر مجتمع مسکونی دارای کاربری تجاری باشد مثلا زیر زمین پارکینک باشد و همکف تجاری و بالای همکف مسکونی باشد در این حالت میتوان انشعاب تجاری را جداگانه در نظر گرفت </a:t>
            </a:r>
            <a:endParaRPr lang="fa-IR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نیاز به ساختمان پست زمینی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فرمول محاسبه:</a:t>
            </a:r>
          </a:p>
          <a:p>
            <a:r>
              <a:rPr lang="fa-IR" dirty="0" smtClean="0"/>
              <a:t>اگر مقدار کیلوات برآورد شده بزرگتر یا مساوی 150 کیلو وات باشد نیاز به زمین پست خواهد بود.</a:t>
            </a:r>
          </a:p>
          <a:p>
            <a:r>
              <a:rPr lang="fa-IR" dirty="0" smtClean="0"/>
              <a:t>محاسبه دیماند مورد نیاز:</a:t>
            </a:r>
          </a:p>
          <a:p>
            <a:endParaRPr lang="fa-IR" dirty="0" smtClean="0"/>
          </a:p>
          <a:p>
            <a:pPr>
              <a:buNone/>
            </a:pPr>
            <a:r>
              <a:rPr lang="fa-IR" sz="2000" dirty="0" smtClean="0"/>
              <a:t>     (کیلو وات انشعاب عمومی+ کیلووات انشعابات واحدها) </a:t>
            </a:r>
          </a:p>
          <a:p>
            <a:pPr>
              <a:buNone/>
            </a:pPr>
            <a:r>
              <a:rPr lang="fa-IR" sz="2000" dirty="0" smtClean="0"/>
              <a:t>                                                                       =  مقدار کیلو وات بر آورد شده</a:t>
            </a:r>
          </a:p>
          <a:p>
            <a:pPr marL="457200" indent="-457200">
              <a:buNone/>
            </a:pPr>
            <a:r>
              <a:rPr lang="fa-IR" sz="2000" dirty="0" smtClean="0"/>
              <a:t>                                    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86182" y="4999048"/>
            <a:ext cx="44291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اظهار نظر نهایی</a:t>
            </a:r>
            <a:endParaRPr lang="fa-I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5011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14282" y="5786454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i="1" u="sng" dirty="0" smtClean="0"/>
              <a:t>موارد پر اهمیت</a:t>
            </a:r>
            <a:endParaRPr lang="fa-IR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1- فاصله افقی تیر برق تا محل نصب انشعاب</a:t>
            </a:r>
          </a:p>
          <a:p>
            <a:r>
              <a:rPr lang="fa-IR" dirty="0" smtClean="0"/>
              <a:t>2- حریم ساختمان</a:t>
            </a:r>
          </a:p>
          <a:p>
            <a:r>
              <a:rPr lang="fa-IR" dirty="0" smtClean="0"/>
              <a:t>2- سیستم ارت</a:t>
            </a:r>
          </a:p>
          <a:p>
            <a:r>
              <a:rPr lang="fa-IR" dirty="0" smtClean="0"/>
              <a:t>3- حریم ارتفاعی نصب کابل و کنتور</a:t>
            </a:r>
          </a:p>
          <a:p>
            <a:r>
              <a:rPr lang="fa-IR" dirty="0" smtClean="0"/>
              <a:t>4- محل نصب کنتور</a:t>
            </a:r>
          </a:p>
          <a:p>
            <a:r>
              <a:rPr lang="fa-IR" dirty="0" smtClean="0"/>
              <a:t>5- حریم تاسیسات </a:t>
            </a:r>
          </a:p>
          <a:p>
            <a:r>
              <a:rPr lang="fa-IR" dirty="0" smtClean="0"/>
              <a:t>6- تعداد انشعابات درخواستی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2500306"/>
            <a:ext cx="7311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 تشکر از </a:t>
            </a:r>
            <a:r>
              <a:rPr lang="fa-I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همراهی</a:t>
            </a:r>
            <a:r>
              <a:rPr lang="fa-I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شما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عنوان پروژه :چابک سازی فرایند فروش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a-IR" sz="3900" b="1" dirty="0" smtClean="0"/>
              <a:t>نتایج مورد انتظار بعد اجرای پروژه</a:t>
            </a:r>
          </a:p>
          <a:p>
            <a:r>
              <a:rPr lang="fa-IR" dirty="0" smtClean="0"/>
              <a:t>تسریع در واگذاری انشعاب برق </a:t>
            </a:r>
          </a:p>
          <a:p>
            <a:r>
              <a:rPr lang="fa-IR" dirty="0" smtClean="0"/>
              <a:t>واگذاری خدمات به بخش های غیر دولتی در راستای تسریع در امر خدمات رسانی و .......</a:t>
            </a:r>
          </a:p>
          <a:p>
            <a:r>
              <a:rPr lang="fa-IR" dirty="0" smtClean="0"/>
              <a:t>پراکنده کردن خدمات واگذاری انشعاب برق جهت سهولت دسترسی متقاضیان به خرید انشعاب و ......</a:t>
            </a:r>
          </a:p>
          <a:p>
            <a:r>
              <a:rPr lang="fa-IR" dirty="0" smtClean="0"/>
              <a:t>استفاده از توانایی سازمان نظام مهندسی در راستای نظارت و بهینه کردن نحوه خدمات رسانی</a:t>
            </a:r>
          </a:p>
          <a:p>
            <a:r>
              <a:rPr lang="fa-IR" dirty="0" smtClean="0"/>
              <a:t>بالا بردن میزان رضایت مندی متقاضیان با تسریع در زمان واگذاری، اجرای استاندارد و کاهش مراجعات 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fa-IR" sz="8800" b="1" dirty="0" smtClean="0">
                <a:cs typeface="B Lotus" pitchFamily="2" charset="-78"/>
              </a:rPr>
              <a:t>تعاریف و اصطلاحات</a:t>
            </a:r>
            <a:endParaRPr lang="fa-IR" sz="88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تعاریف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a-IR" sz="3900" b="1" dirty="0" smtClean="0"/>
              <a:t>متقاضی: </a:t>
            </a:r>
            <a:r>
              <a:rPr lang="fa-IR" dirty="0" smtClean="0"/>
              <a:t>شخص حقیقی و یا حقوقی که برای برقراری انشعاب یا انشعابهای برق و یا تغییر قدرت و یا تغییر در مشخصات انشعابات موجود درخواست کرده ولی هنوز درخواست وی انجام نگرفته است.</a:t>
            </a:r>
          </a:p>
          <a:p>
            <a:pPr algn="just"/>
            <a:r>
              <a:rPr lang="fa-IR" sz="3900" b="1" dirty="0" smtClean="0"/>
              <a:t>مشترک: </a:t>
            </a:r>
            <a:r>
              <a:rPr lang="fa-IR" dirty="0" smtClean="0"/>
              <a:t>عبارت است از شخص حقیقی یا حقوقی که انشعاب یا انشعابات مورد تقاضای وی بر طبق مقررات برقرار شده باشد.</a:t>
            </a:r>
          </a:p>
          <a:p>
            <a:pPr algn="just"/>
            <a:r>
              <a:rPr lang="fa-IR" sz="3900" b="1" dirty="0" smtClean="0"/>
              <a:t>انشعاب برق: </a:t>
            </a:r>
            <a:r>
              <a:rPr lang="fa-IR" dirty="0" smtClean="0"/>
              <a:t>عبارت است از امکان استفاده مجاز از انرژی الکتریکی که ازطریق دایر کردن خطوط و وسایل اندازه گیری لازم، طبق مقررات محقق می شود.</a:t>
            </a:r>
          </a:p>
          <a:p>
            <a:pPr algn="just"/>
            <a:r>
              <a:rPr lang="fa-IR" sz="4200" b="1" dirty="0" smtClean="0"/>
              <a:t>نقطه تحویل: </a:t>
            </a:r>
            <a:r>
              <a:rPr lang="fa-IR" dirty="0" smtClean="0"/>
              <a:t>نقطه ای که تاسیسات شرکت به تاسیسات مشترک اتصال داده می شود و در آن محل وسایل اندازه گیری نصب می گردد.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تعاریف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sz="4200" b="1" dirty="0" smtClean="0"/>
              <a:t>خطوط نیرورسانی: </a:t>
            </a:r>
            <a:r>
              <a:rPr lang="fa-IR" dirty="0" smtClean="0"/>
              <a:t>خطوط انتقال، فوق توزیع، توزیع که شبکه عمومی موجود را با ظرفیت کافی به نقطه تحویل متصل می کنند خطوط نیرورسانی نامیده میشود.</a:t>
            </a:r>
          </a:p>
          <a:p>
            <a:r>
              <a:rPr lang="fa-IR" sz="4200" b="1" dirty="0" smtClean="0"/>
              <a:t>خط سرویس: </a:t>
            </a:r>
            <a:r>
              <a:rPr lang="fa-IR" dirty="0" smtClean="0"/>
              <a:t>بخشی از خطوط نیرو رسانی که مقطع آن متناسب با قدرت انشعاب متقاضی در نظر گرفته شده است و شبکه فشار ضعیف عمومی یا پست عمومی توزیع را به نقطه تحویل متصل می کند.</a:t>
            </a:r>
          </a:p>
          <a:p>
            <a:r>
              <a:rPr lang="fa-IR" sz="4200" b="1" dirty="0" smtClean="0"/>
              <a:t>وسایل اندازه گیری و کنترل: </a:t>
            </a:r>
            <a:r>
              <a:rPr lang="fa-IR" dirty="0" smtClean="0"/>
              <a:t>عبارت است از کنتور یا کنتورها ، ساعت فرمان و سایر ملحقات و کلیه وسایل و دستگاههای مربوطه که به منظور محدود کردن یا سنجش مقدار توان و انرژی برق بر طبق قرار داد در نقطه تحویل نصب میشود و در اختیار شرکت توزیع می باشد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>انواع انشعاب برق بر اساس کاربری و نوع فعالیت مصرف کننده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a-IR" sz="4200" b="1" dirty="0" smtClean="0"/>
              <a:t>انشعاب برق خانگی:</a:t>
            </a:r>
            <a:r>
              <a:rPr lang="fa-IR" dirty="0" smtClean="0"/>
              <a:t> انشعاب برق خانگی برای استفاده در واحد‌های مسکونی و تجهیزات متعارف خانگی در مناطق شهری  ایجاد می‌شود. طبق تعریف شرکت برق به واحدی که دارای حداقل یک اتاق، یک دستشویی، یک آشپز خانه و یک ورودی مستقل یا اشتراکی با سیم کشی مجزا باشد انشعاب برق خانگی تعلق می‌گیرد. در مناطق روستایی تشخیص مسکونی بودن به عهده شرکت برق است.</a:t>
            </a:r>
          </a:p>
          <a:p>
            <a:pPr algn="just"/>
            <a:r>
              <a:rPr lang="fa-IR" sz="4600" b="1" dirty="0" smtClean="0"/>
              <a:t>انشعابات برق اشتراکی:</a:t>
            </a:r>
            <a:r>
              <a:rPr lang="fa-IR" dirty="0" smtClean="0"/>
              <a:t> انشعاب برق اشتراکی برای راه‌اندازی تاسیسات اشتراکی مانند آسانسورها، فن‌کویل، سیستم‌های تهویه مطبوع، روشنایی عمومی و سایر تجهیزات اشتراکی در مجتمع‌ها و شهرک‌های مسکونی و صنعتی استفاده می‌شود.</a:t>
            </a:r>
          </a:p>
          <a:p>
            <a:pPr algn="just"/>
            <a:r>
              <a:rPr lang="fa-IR" sz="4600" b="1" dirty="0" smtClean="0"/>
              <a:t>انشعاب برق عمومی:</a:t>
            </a:r>
            <a:r>
              <a:rPr lang="fa-IR" dirty="0" smtClean="0"/>
              <a:t> به  انشعابی گفته می‌شود که برای مصارف عمومی به کار برده می‌شود</a:t>
            </a:r>
          </a:p>
          <a:p>
            <a:pPr algn="just">
              <a:buNone/>
            </a:pP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10698</TotalTime>
  <Words>1358</Words>
  <Application>Microsoft Office PowerPoint</Application>
  <PresentationFormat>On-screen Show (4:3)</PresentationFormat>
  <Paragraphs>158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عنوان دوره</vt:lpstr>
      <vt:lpstr>عنوان پروژه :چابک سازی فرایند فروش</vt:lpstr>
      <vt:lpstr>عنوان پروژه :چابک سازی فرایند فروش</vt:lpstr>
      <vt:lpstr>عنوان پروژه :چابک سازی فرایند فروش</vt:lpstr>
      <vt:lpstr>تعاریف و اصطلاحات</vt:lpstr>
      <vt:lpstr>تعاریف</vt:lpstr>
      <vt:lpstr>تعاریف</vt:lpstr>
      <vt:lpstr>انواع انشعاب برق بر اساس کاربری و نوع فعالیت مصرف کننده</vt:lpstr>
      <vt:lpstr>فرم اظهار درخواست انشعاب</vt:lpstr>
      <vt:lpstr>1-فاصله افقی تیر برق تا محل نصب کنتور</vt:lpstr>
      <vt:lpstr>2-حریم فشار ضعیف و فشار متوسط</vt:lpstr>
      <vt:lpstr>حریم فشار ضعیف  کابل خود نگهدار غیر قابل دسترسی </vt:lpstr>
      <vt:lpstr>حریم فشار ضعیف کابل خودنگهدار با قابلیت دسترسی</vt:lpstr>
      <vt:lpstr>خلاصه مطالب حریم</vt:lpstr>
      <vt:lpstr>3-ارتفاع نصب کابل سرویس</vt:lpstr>
      <vt:lpstr>3-1- نصب علمک</vt:lpstr>
      <vt:lpstr>3-2علمک واگذاری انشعاب</vt:lpstr>
      <vt:lpstr>3-3- قلاب نصب وینج</vt:lpstr>
      <vt:lpstr>3-4-علمک</vt:lpstr>
      <vt:lpstr>4- محل ورودی کابل به ساختمان </vt:lpstr>
      <vt:lpstr>5-1-محل مناسب جهت نصب کنتور</vt:lpstr>
      <vt:lpstr>5-2- محل مناسب جهت نصب کنتور</vt:lpstr>
      <vt:lpstr>5-3- محل مناسب جهت نصب کنتور</vt:lpstr>
      <vt:lpstr>5-4- کاور کنتور</vt:lpstr>
      <vt:lpstr>5-5- کاور</vt:lpstr>
      <vt:lpstr>ابعاد کاورو یا پیلار</vt:lpstr>
      <vt:lpstr>برقرار انشعاب از طریق  کابل سرویس زمینی</vt:lpstr>
      <vt:lpstr>نوع شبکه</vt:lpstr>
      <vt:lpstr>مشخصات شبکه</vt:lpstr>
      <vt:lpstr>آرایش شبکه فشار ضعیف هوایی</vt:lpstr>
      <vt:lpstr>کابل خودنگهدار</vt:lpstr>
      <vt:lpstr>کابل خودنگهدار</vt:lpstr>
      <vt:lpstr>کابل خودنگهدار</vt:lpstr>
      <vt:lpstr>کابل خودنگهدار</vt:lpstr>
      <vt:lpstr>شبکه با کابل خود نگهدار</vt:lpstr>
      <vt:lpstr>آرایشهای شبکه 20 کیلو ولت</vt:lpstr>
      <vt:lpstr>روشهای شناسایی شبکه فشار ضعیف از فشار متوسط</vt:lpstr>
      <vt:lpstr>حریم تاسیسات الکتریکی</vt:lpstr>
      <vt:lpstr>حریم تاسیسات</vt:lpstr>
      <vt:lpstr>ارتفاع نصب کنتور حداقل 175 و حداکثر 200 سانتی باید باشد</vt:lpstr>
      <vt:lpstr>انتخاب سیستم اتصال زمین</vt:lpstr>
      <vt:lpstr>تهیه کروکی محل</vt:lpstr>
      <vt:lpstr>محاسبه تعداد انشعابات مورد نیاز</vt:lpstr>
      <vt:lpstr>چه زمانی نیاز به تابلو کنتور خواهد بود؟</vt:lpstr>
      <vt:lpstr>نیاز به ساختمان پست زمینی</vt:lpstr>
      <vt:lpstr>اظهار نظر نهایی</vt:lpstr>
      <vt:lpstr>موارد پر اهمیت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user1254</dc:creator>
  <cp:lastModifiedBy>user1254</cp:lastModifiedBy>
  <cp:revision>228</cp:revision>
  <dcterms:created xsi:type="dcterms:W3CDTF">2022-11-09T08:32:29Z</dcterms:created>
  <dcterms:modified xsi:type="dcterms:W3CDTF">2023-09-20T04:31:02Z</dcterms:modified>
</cp:coreProperties>
</file>